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48" r:id="rId2"/>
  </p:sldMasterIdLst>
  <p:notesMasterIdLst>
    <p:notesMasterId r:id="rId9"/>
  </p:notesMasterIdLst>
  <p:sldIdLst>
    <p:sldId id="261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6"/>
    <a:srgbClr val="FFF9E7"/>
    <a:srgbClr val="FCDCF5"/>
    <a:srgbClr val="FCFBF6"/>
    <a:srgbClr val="FBF8F3"/>
    <a:srgbClr val="FDFAF5"/>
    <a:srgbClr val="E1EBA0"/>
    <a:srgbClr val="92278F"/>
    <a:srgbClr val="3E4142"/>
    <a:srgbClr val="C42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F673-43BD-434D-BC7B-703866589419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6021-1346-441A-9ED2-76D14A5308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10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C4434A-A632-AF6F-41B4-9B1CA4AC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A973DD6-DEF9-C6BA-07CD-92132FD03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CE64C5-BBC5-4B0C-3797-ACAB68A8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28. TDB ULUSLARARASI DİŞHEKİMLİĞİ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E7B228-2278-A167-70F9-594048DF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D2B23-69BB-A22A-3C6D-C6ADCA53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53D51A-C433-BF94-F132-3AF2F1384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F1E158-1194-6F23-2E2A-076CAD8E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4B2C1F-1C3E-D5DD-D468-F62F7F45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54458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71F46E-1DCA-DE98-B13F-016075B5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7E207B-904B-E4B7-06C2-54F5A6183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62816C-E154-F29A-C05B-CF56BAF9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23FF82-89BB-7677-5316-3F79CEFC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02687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D58695-10A7-27AF-B974-7AF51EF3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815C24-DA85-3F5D-A5BF-5309DA11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6DD52EDE-8315-474E-DAAB-6636A24890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D7308E08-B3D4-6FCB-37AE-1A5D54749C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9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AA36C3-8347-E61E-81F6-D1548108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E7C666-E811-9840-0112-8DFB6D7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AE465200-9856-F1D4-27D8-BA7B50E3CA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63AED8C-BDFC-97B6-2A4D-096ACB767E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8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AA36C3-8347-E61E-81F6-D1548108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E7C666-E811-9840-0112-8DFB6D7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D2DE3CF3-0FFB-B109-27FE-DD2581D1AE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8A009D74-EB43-1CFF-0787-6A30471963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C297A-9AB4-1F79-2ABE-7AA3177C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E20AB6-979C-CCC7-935F-7EC4519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7F14DB9F-A1A7-C045-559D-C9127530B0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016411-B61A-F54C-EAC0-31C64647EB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0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C297A-9AB4-1F79-2ABE-7AA3177C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E20AB6-979C-CCC7-935F-7EC4519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002F45F3-EC82-13B4-8847-A206F11722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4468DD-02C2-EE2B-2746-A8A1D20712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C297A-9AB4-1F79-2ABE-7AA3177C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E20AB6-979C-CCC7-935F-7EC4519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A085C430-8549-15FB-AC6F-7C82016C93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0CB48A-A697-1F8F-B830-BB2313D36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3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C297A-9AB4-1F79-2ABE-7AA3177C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E20AB6-979C-CCC7-935F-7EC4519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1928580C-8E01-B63A-883A-5A1E40BB24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48249"/>
            <a:ext cx="10515600" cy="3928713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583F26-2447-1E6D-6C85-E920CC681F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352026"/>
            <a:ext cx="10515600" cy="716835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/>
            </a:lvl1pPr>
          </a:lstStyle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BAŞLIĞI 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178B20-A531-5609-3E8E-9A1002C2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233705-C774-5DF3-DA63-034FCB12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5751F3-971B-4AE4-24B0-58FF356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51D71D-909A-12D9-98CE-CB7662CB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82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E2D829-149E-15AB-5F79-5920CE1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D09A20-51BC-A60A-C196-FC2C5256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307A53-CC0D-67F1-E311-D5AF76DA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86DBC7-B2BB-D237-F086-0F5F6756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6794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C8E84-7D0D-3710-A26A-417DC93E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E1A4DC-9A91-E714-0182-3C5915B54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707160-8927-C60A-6615-ECBE44B0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31B3B5-14EE-C043-1FCC-1DB15507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28E4F9-5B5C-E001-6EC6-525EFD2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03735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8573A4-5C1F-C713-CACA-0D4F0F2D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1C745D-8C71-8703-D2AB-168320B7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DE59A0-5EB0-0171-B636-5DB66E89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0A8902-41D9-338E-2648-EE8D160A4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F30B54-F2FE-D3A5-3717-D202C2E1B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E9E410B-1646-EED2-A268-69AB37E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A4C1F3A-4F68-F281-323D-34449AD4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02565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065560-984E-82DF-FC96-9694F1F5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89DB26-4B57-385C-BA9C-45C35C9C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35C335-CD0A-F784-7A05-04CAC2B6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6844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0B19013-AAC9-EAC4-934D-20D93867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4577A0-ABE0-16DF-4DED-D63851E0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21142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753D9-F760-BC7F-DAA7-99E14F40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6C86DE-AF3A-567D-0A53-0A5AADD5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631C23-9E45-3362-5253-34899951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0C4372-654C-E58E-7FFD-BEFC8E6D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8254C8-7A41-AA5E-592E-53C331D4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42100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1DBEC-56BE-A1CD-CA2C-363B2709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F1DA4FF-1E4B-9D47-BA6C-A95EEA302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C06EF8-761D-C4DF-8A9F-CA87B48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58C372-4307-E1F1-9CAE-CC2462B2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754F87-094B-4587-679F-2E2DCE7D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97567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E2DAB8-3EF1-1147-CA65-527B30E8B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5A9A4C-5D29-C3D3-C5EB-07A82CE0F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A8C71D-6DDD-1A6E-55AA-41CB39B15A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58" y="136525"/>
            <a:ext cx="12403058" cy="19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A49A51-AA42-0F91-F526-E8772DA93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  <a:p>
            <a:pPr algn="l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KONU ANLATIMI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(24 Punto)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E6B538-3880-044B-68C5-7874F9CB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/>
              <a:t>TÜRK TORAKS DERNEĞİ 29. YILLIK KONGRESİ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07F9B7-8D75-B23B-5A9A-7B834B2B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1C35-9CE9-400F-9AB3-0F75B8576598}" type="slidenum">
              <a:rPr lang="tr-TR" smtClean="0"/>
              <a:t>‹#›</a:t>
            </a:fld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0E668E1-2A99-2472-9AC2-E6FB2DAA5D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737"/>
            <a:ext cx="1151023" cy="83957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54E9EC5-2685-7C24-D2EE-636A4AE0B1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7" y="204949"/>
            <a:ext cx="2499365" cy="77114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E878ECF-20DF-A216-F911-E32861171A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r="-1521" b="12000"/>
          <a:stretch>
            <a:fillRect/>
          </a:stretch>
        </p:blipFill>
        <p:spPr>
          <a:xfrm>
            <a:off x="10202777" y="69125"/>
            <a:ext cx="1151023" cy="10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4" r:id="rId3"/>
    <p:sldLayoutId id="2147483666" r:id="rId4"/>
    <p:sldLayoutId id="2147483679" r:id="rId5"/>
    <p:sldLayoutId id="2147483681" r:id="rId6"/>
    <p:sldLayoutId id="2147483680" r:id="rId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1892F20-B4DB-A13C-D72D-4684B33F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618C27-7135-B7B1-5255-646931EA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1</a:t>
            </a:fld>
            <a:endParaRPr lang="tr-TR"/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922D2740-BEDB-616B-6CFE-FE1E2BC67A60}"/>
              </a:ext>
            </a:extLst>
          </p:cNvPr>
          <p:cNvSpPr txBox="1">
            <a:spLocks/>
          </p:cNvSpPr>
          <p:nvPr/>
        </p:nvSpPr>
        <p:spPr>
          <a:xfrm>
            <a:off x="838200" y="3129359"/>
            <a:ext cx="10515600" cy="599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KONU BAŞLIĞI (36 PUNTO)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6CEBDBAD-8D9E-AEA2-2366-5C856198C0C9}"/>
              </a:ext>
            </a:extLst>
          </p:cNvPr>
          <p:cNvSpPr txBox="1">
            <a:spLocks/>
          </p:cNvSpPr>
          <p:nvPr/>
        </p:nvSpPr>
        <p:spPr>
          <a:xfrm>
            <a:off x="0" y="4122143"/>
            <a:ext cx="12192000" cy="42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Dr. xxx </a:t>
            </a:r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yyy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(24 PUNTO)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7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D758-5B4A-0B68-CD93-C6779E65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 37">
            <a:extLst>
              <a:ext uri="{FF2B5EF4-FFF2-40B4-BE49-F238E27FC236}">
                <a16:creationId xmlns:a16="http://schemas.microsoft.com/office/drawing/2014/main" id="{76264D66-E014-9965-1004-9E0376679F39}"/>
              </a:ext>
            </a:extLst>
          </p:cNvPr>
          <p:cNvGrpSpPr/>
          <p:nvPr/>
        </p:nvGrpSpPr>
        <p:grpSpPr>
          <a:xfrm>
            <a:off x="1618129" y="2055778"/>
            <a:ext cx="8955742" cy="1175998"/>
            <a:chOff x="1618129" y="2073708"/>
            <a:chExt cx="8955742" cy="1175998"/>
          </a:xfrm>
        </p:grpSpPr>
        <p:grpSp>
          <p:nvGrpSpPr>
            <p:cNvPr id="37" name="Grup 36">
              <a:extLst>
                <a:ext uri="{FF2B5EF4-FFF2-40B4-BE49-F238E27FC236}">
                  <a16:creationId xmlns:a16="http://schemas.microsoft.com/office/drawing/2014/main" id="{0AF65B81-D79D-A842-9B1C-9A16271D5F38}"/>
                </a:ext>
              </a:extLst>
            </p:cNvPr>
            <p:cNvGrpSpPr/>
            <p:nvPr/>
          </p:nvGrpSpPr>
          <p:grpSpPr>
            <a:xfrm>
              <a:off x="2734235" y="2073708"/>
              <a:ext cx="6741459" cy="1042789"/>
              <a:chOff x="2734235" y="2073708"/>
              <a:chExt cx="6741459" cy="1042789"/>
            </a:xfrm>
          </p:grpSpPr>
          <p:sp>
            <p:nvSpPr>
              <p:cNvPr id="34" name="Dikdörtgen 33">
                <a:extLst>
                  <a:ext uri="{FF2B5EF4-FFF2-40B4-BE49-F238E27FC236}">
                    <a16:creationId xmlns:a16="http://schemas.microsoft.com/office/drawing/2014/main" id="{53D07D80-BD76-EF39-D71C-BB60E0B2DEE5}"/>
                  </a:ext>
                </a:extLst>
              </p:cNvPr>
              <p:cNvSpPr/>
              <p:nvPr/>
            </p:nvSpPr>
            <p:spPr>
              <a:xfrm>
                <a:off x="2734235" y="2617334"/>
                <a:ext cx="6741459" cy="499163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3" name="Dikdörtgen 32">
                <a:extLst>
                  <a:ext uri="{FF2B5EF4-FFF2-40B4-BE49-F238E27FC236}">
                    <a16:creationId xmlns:a16="http://schemas.microsoft.com/office/drawing/2014/main" id="{6142E63E-90C9-2875-BEC3-9FE4AC267C58}"/>
                  </a:ext>
                </a:extLst>
              </p:cNvPr>
              <p:cNvSpPr/>
              <p:nvPr/>
            </p:nvSpPr>
            <p:spPr>
              <a:xfrm>
                <a:off x="3200400" y="2073708"/>
                <a:ext cx="5800165" cy="499163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" name="Alt Başlık 2">
              <a:extLst>
                <a:ext uri="{FF2B5EF4-FFF2-40B4-BE49-F238E27FC236}">
                  <a16:creationId xmlns:a16="http://schemas.microsoft.com/office/drawing/2014/main" id="{7F8EFCA0-5877-8EB6-DAEC-51AF26B4F409}"/>
                </a:ext>
              </a:extLst>
            </p:cNvPr>
            <p:cNvSpPr txBox="1">
              <a:spLocks/>
            </p:cNvSpPr>
            <p:nvPr/>
          </p:nvSpPr>
          <p:spPr>
            <a:xfrm>
              <a:off x="1618129" y="2073708"/>
              <a:ext cx="8955742" cy="11759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sunumla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ilgili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gerçek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veya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algılanan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doğrudan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veya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dolaylı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hiçbir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çıkar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çatışmam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yoktur</a:t>
              </a:r>
              <a:r>
                <a:rPr lang="en-US" altLang="fr-FR" sz="1100" dirty="0">
                  <a:solidFill>
                    <a:srgbClr val="00529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  <a:p>
              <a:r>
                <a:rPr lang="en-US" altLang="fr-FR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altLang="fr-FR" sz="11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 have </a:t>
              </a:r>
              <a:r>
                <a:rPr lang="en-US" altLang="fr-FR" sz="11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</a:t>
              </a:r>
              <a:r>
                <a:rPr lang="en-US" altLang="fr-FR" sz="11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real or perceived, direct or indirect conflicts of interest that relate to this presentation.</a:t>
              </a:r>
            </a:p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sunumla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ilgili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olarak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aşağıdaki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gerçek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veya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algılanan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doğrudan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veya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dolaylı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çıkar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çatışmalarına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fr-F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sahibim</a:t>
              </a:r>
              <a:r>
                <a:rPr lang="en-US" altLang="fr-F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en-US" altLang="fr-FR" sz="1100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I have the following, real or perceived direct or indirect conflicts of interest that relate to this presentation:</a:t>
              </a:r>
            </a:p>
            <a:p>
              <a:pPr marL="214313" indent="-214313">
                <a:buFont typeface="Wingdings" panose="05000000000000000000" pitchFamily="2" charset="2"/>
                <a:buChar char="q"/>
              </a:pPr>
              <a:endParaRPr lang="fr-CH" altLang="fr-FR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181DC6-B62B-13A8-55F9-D16AF2DD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TÜRK TORAKS DERNEĞİ 29. YILLIK KONGRESİ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D6D94E8-914A-52C6-BF9A-1887A30E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2</a:t>
            </a:fld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79531F0-12D2-7282-A1D1-A79B8F2898CD}"/>
              </a:ext>
            </a:extLst>
          </p:cNvPr>
          <p:cNvSpPr/>
          <p:nvPr/>
        </p:nvSpPr>
        <p:spPr>
          <a:xfrm>
            <a:off x="898628" y="3217433"/>
            <a:ext cx="3301030" cy="423134"/>
          </a:xfrm>
          <a:prstGeom prst="rect">
            <a:avLst/>
          </a:prstGeom>
          <a:solidFill>
            <a:srgbClr val="FCFA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CH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Üyelik</a:t>
            </a:r>
            <a:r>
              <a:rPr lang="fr-CH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tr-T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fr-CH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 </a:t>
            </a:r>
            <a:r>
              <a:rPr lang="tr-T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</a:t>
            </a:r>
            <a:r>
              <a:rPr lang="fr-CH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ıkar</a:t>
            </a:r>
            <a:endParaRPr lang="fr-CH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fr-CH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Affiliation / </a:t>
            </a:r>
            <a:r>
              <a:rPr lang="tr-TR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fr-CH" sz="12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inancial</a:t>
            </a:r>
            <a:r>
              <a:rPr lang="fr-CH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fr-CH" sz="12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nterest</a:t>
            </a:r>
            <a:endParaRPr lang="fr-CH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2328B49-0B1C-6AA5-98AA-95163E61B395}"/>
              </a:ext>
            </a:extLst>
          </p:cNvPr>
          <p:cNvSpPr/>
          <p:nvPr/>
        </p:nvSpPr>
        <p:spPr>
          <a:xfrm>
            <a:off x="7992342" y="3232356"/>
            <a:ext cx="3301030" cy="423134"/>
          </a:xfrm>
          <a:prstGeom prst="rect">
            <a:avLst/>
          </a:prstGeom>
          <a:solidFill>
            <a:srgbClr val="FCFA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CH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Çıkarın</a:t>
            </a:r>
            <a:r>
              <a:rPr lang="fr-CH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</a:t>
            </a:r>
            <a:r>
              <a:rPr lang="fr-CH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zelliği</a:t>
            </a:r>
            <a:r>
              <a:rPr lang="fr-CH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r-CH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icari</a:t>
            </a:r>
            <a:r>
              <a:rPr lang="fr-CH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Ş</a:t>
            </a:r>
            <a:r>
              <a:rPr lang="fr-CH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irket</a:t>
            </a:r>
            <a:r>
              <a:rPr lang="fr-CH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fr-CH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dı</a:t>
            </a:r>
            <a:endParaRPr lang="fr-CH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1200" i="1" dirty="0">
                <a:solidFill>
                  <a:srgbClr val="0070C0"/>
                </a:solidFill>
              </a:rPr>
              <a:t>Nature of </a:t>
            </a:r>
            <a:r>
              <a:rPr lang="tr-TR" sz="1200" i="1" dirty="0">
                <a:solidFill>
                  <a:srgbClr val="0070C0"/>
                </a:solidFill>
              </a:rPr>
              <a:t>C</a:t>
            </a:r>
            <a:r>
              <a:rPr lang="fr-CH" sz="1200" i="1" dirty="0" err="1">
                <a:solidFill>
                  <a:srgbClr val="0070C0"/>
                </a:solidFill>
              </a:rPr>
              <a:t>onflict</a:t>
            </a:r>
            <a:r>
              <a:rPr lang="fr-CH" sz="1200" i="1" dirty="0">
                <a:solidFill>
                  <a:srgbClr val="0070C0"/>
                </a:solidFill>
              </a:rPr>
              <a:t> / </a:t>
            </a:r>
            <a:r>
              <a:rPr lang="tr-TR" sz="1200" i="1" dirty="0">
                <a:solidFill>
                  <a:srgbClr val="0070C0"/>
                </a:solidFill>
              </a:rPr>
              <a:t>C</a:t>
            </a:r>
            <a:r>
              <a:rPr lang="fr-CH" sz="1200" i="1" dirty="0" err="1">
                <a:solidFill>
                  <a:srgbClr val="0070C0"/>
                </a:solidFill>
              </a:rPr>
              <a:t>ommercial</a:t>
            </a:r>
            <a:r>
              <a:rPr lang="fr-CH" sz="1200" i="1" dirty="0">
                <a:solidFill>
                  <a:srgbClr val="0070C0"/>
                </a:solidFill>
              </a:rPr>
              <a:t> </a:t>
            </a:r>
            <a:r>
              <a:rPr lang="tr-TR" sz="1200" i="1" dirty="0">
                <a:solidFill>
                  <a:srgbClr val="0070C0"/>
                </a:solidFill>
              </a:rPr>
              <a:t>C</a:t>
            </a:r>
            <a:r>
              <a:rPr lang="fr-CH" sz="1200" i="1" dirty="0" err="1">
                <a:solidFill>
                  <a:srgbClr val="0070C0"/>
                </a:solidFill>
              </a:rPr>
              <a:t>ompany</a:t>
            </a:r>
            <a:r>
              <a:rPr lang="fr-CH" sz="1200" i="1" dirty="0">
                <a:solidFill>
                  <a:srgbClr val="0070C0"/>
                </a:solidFill>
              </a:rPr>
              <a:t> </a:t>
            </a:r>
            <a:r>
              <a:rPr lang="tr-TR" sz="1200" i="1" dirty="0">
                <a:solidFill>
                  <a:srgbClr val="0070C0"/>
                </a:solidFill>
              </a:rPr>
              <a:t>N</a:t>
            </a:r>
            <a:r>
              <a:rPr lang="fr-CH" sz="1200" i="1" dirty="0" err="1">
                <a:solidFill>
                  <a:srgbClr val="0070C0"/>
                </a:solidFill>
              </a:rPr>
              <a:t>ame</a:t>
            </a:r>
            <a:endParaRPr lang="fr-CH" sz="1200" i="1" dirty="0">
              <a:solidFill>
                <a:srgbClr val="0070C0"/>
              </a:solidFill>
            </a:endParaRPr>
          </a:p>
        </p:txBody>
      </p:sp>
      <p:grpSp>
        <p:nvGrpSpPr>
          <p:cNvPr id="31" name="Grup 30">
            <a:extLst>
              <a:ext uri="{FF2B5EF4-FFF2-40B4-BE49-F238E27FC236}">
                <a16:creationId xmlns:a16="http://schemas.microsoft.com/office/drawing/2014/main" id="{FE9F4D3A-C7CB-9EEA-D3E3-0AAEEAC4694B}"/>
              </a:ext>
            </a:extLst>
          </p:cNvPr>
          <p:cNvGrpSpPr/>
          <p:nvPr/>
        </p:nvGrpSpPr>
        <p:grpSpPr>
          <a:xfrm>
            <a:off x="898628" y="3702797"/>
            <a:ext cx="10394744" cy="2644588"/>
            <a:chOff x="898628" y="3711762"/>
            <a:chExt cx="10394744" cy="2644588"/>
          </a:xfrm>
        </p:grpSpPr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9357E0A0-1F25-2A1E-384D-835FA9BAA68C}"/>
                </a:ext>
              </a:extLst>
            </p:cNvPr>
            <p:cNvGrpSpPr/>
            <p:nvPr/>
          </p:nvGrpSpPr>
          <p:grpSpPr>
            <a:xfrm>
              <a:off x="898628" y="3711762"/>
              <a:ext cx="10394744" cy="365125"/>
              <a:chOff x="1668779" y="3217433"/>
              <a:chExt cx="8606791" cy="423134"/>
            </a:xfrm>
          </p:grpSpPr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05F48A23-0323-8EF1-8D1B-26AC4B503939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fr-CH" sz="1100" dirty="0" err="1">
                    <a:solidFill>
                      <a:schemeClr val="tx1"/>
                    </a:solidFill>
                  </a:rPr>
                  <a:t>Tütün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endüstrisi</a:t>
                </a:r>
                <a:r>
                  <a:rPr lang="fr-CH" sz="1100" dirty="0">
                    <a:solidFill>
                      <a:schemeClr val="tx1"/>
                    </a:solidFill>
                  </a:rPr>
                  <a:t> ve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tütün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kurumsal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iştiraki</a:t>
                </a:r>
                <a:r>
                  <a:rPr lang="fr-CH" sz="1100" dirty="0">
                    <a:solidFill>
                      <a:schemeClr val="tx1"/>
                    </a:solidFill>
                  </a:rPr>
                  <a:t> ile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ilgili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çıkar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çatışması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defRPr/>
                </a:pPr>
                <a:r>
                  <a:rPr lang="fr-CH" sz="1100" i="1" dirty="0">
                    <a:solidFill>
                      <a:srgbClr val="0070C0"/>
                    </a:solidFill>
                  </a:rPr>
                  <a:t>Tobacco-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industry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and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tobacco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corporate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affiliate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related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conflict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of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interest</a:t>
                </a:r>
                <a:endParaRPr lang="fr-CH" sz="11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Dikdörtgen 14">
                <a:extLst>
                  <a:ext uri="{FF2B5EF4-FFF2-40B4-BE49-F238E27FC236}">
                    <a16:creationId xmlns:a16="http://schemas.microsoft.com/office/drawing/2014/main" id="{783C8A6B-0564-F194-9FFC-F86A48D197DC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6CFEE10A-C9CC-61F1-BCF3-2C8FE556B8D0}"/>
                </a:ext>
              </a:extLst>
            </p:cNvPr>
            <p:cNvGrpSpPr/>
            <p:nvPr/>
          </p:nvGrpSpPr>
          <p:grpSpPr>
            <a:xfrm>
              <a:off x="898628" y="4159437"/>
              <a:ext cx="10394744" cy="365125"/>
              <a:chOff x="1668779" y="3217433"/>
              <a:chExt cx="8606791" cy="423134"/>
            </a:xfrm>
          </p:grpSpPr>
          <p:sp>
            <p:nvSpPr>
              <p:cNvPr id="17" name="Dikdörtgen 16">
                <a:extLst>
                  <a:ext uri="{FF2B5EF4-FFF2-40B4-BE49-F238E27FC236}">
                    <a16:creationId xmlns:a16="http://schemas.microsoft.com/office/drawing/2014/main" id="{DE51C035-4707-6B8E-1D17-7B107F672C0B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fr-CH" sz="1100" dirty="0" err="1">
                    <a:solidFill>
                      <a:schemeClr val="tx1"/>
                    </a:solidFill>
                  </a:rPr>
                  <a:t>Hibeler</a:t>
                </a:r>
                <a:r>
                  <a:rPr lang="fr-CH" sz="1100" dirty="0">
                    <a:solidFill>
                      <a:schemeClr val="tx1"/>
                    </a:solidFill>
                  </a:rPr>
                  <a:t>/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araştırma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desteği</a:t>
                </a:r>
                <a:r>
                  <a:rPr lang="fr-CH" sz="1100" dirty="0">
                    <a:solidFill>
                      <a:schemeClr val="tx1"/>
                    </a:solidFill>
                  </a:rPr>
                  <a:t> (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kendime</a:t>
                </a:r>
                <a:r>
                  <a:rPr lang="fr-CH" sz="1100" dirty="0">
                    <a:solidFill>
                      <a:schemeClr val="tx1"/>
                    </a:solidFill>
                  </a:rPr>
                  <a:t>,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kurumuma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veya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departmanıma</a:t>
                </a:r>
                <a:r>
                  <a:rPr lang="fr-CH" sz="1100" dirty="0">
                    <a:solidFill>
                      <a:schemeClr val="tx1"/>
                    </a:solidFill>
                  </a:rPr>
                  <a:t>):</a:t>
                </a:r>
              </a:p>
              <a:p>
                <a:pPr lvl="0">
                  <a:defRPr/>
                </a:pPr>
                <a:r>
                  <a:rPr lang="fr-CH" sz="1100" i="1" dirty="0">
                    <a:solidFill>
                      <a:srgbClr val="0070C0"/>
                    </a:solidFill>
                  </a:rPr>
                  <a:t>Grants/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research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support (to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myself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,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my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institution or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department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):</a:t>
                </a:r>
              </a:p>
            </p:txBody>
          </p:sp>
          <p:sp>
            <p:nvSpPr>
              <p:cNvPr id="18" name="Dikdörtgen 17">
                <a:extLst>
                  <a:ext uri="{FF2B5EF4-FFF2-40B4-BE49-F238E27FC236}">
                    <a16:creationId xmlns:a16="http://schemas.microsoft.com/office/drawing/2014/main" id="{3EB9BA76-3D63-F06D-61D0-F2F872EDEF21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57B63549-BC95-B710-4033-63E5281BB586}"/>
                </a:ext>
              </a:extLst>
            </p:cNvPr>
            <p:cNvGrpSpPr/>
            <p:nvPr/>
          </p:nvGrpSpPr>
          <p:grpSpPr>
            <a:xfrm>
              <a:off x="898628" y="4612005"/>
              <a:ext cx="10394744" cy="365125"/>
              <a:chOff x="1668779" y="3217433"/>
              <a:chExt cx="8606791" cy="423134"/>
            </a:xfrm>
          </p:grpSpPr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E46B2827-8BC9-DF3E-3723-FADDDA77CC55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fr-CH" sz="1100" dirty="0" err="1">
                    <a:solidFill>
                      <a:schemeClr val="tx1"/>
                    </a:solidFill>
                  </a:rPr>
                  <a:t>Honorarium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veya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konsültasyon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ücretleri</a:t>
                </a:r>
                <a:endParaRPr lang="fr-CH" sz="1100" dirty="0">
                  <a:solidFill>
                    <a:schemeClr val="tx1"/>
                  </a:solidFill>
                </a:endParaRPr>
              </a:p>
              <a:p>
                <a:pPr lvl="0">
                  <a:defRPr/>
                </a:pPr>
                <a:r>
                  <a:rPr lang="fr-CH" sz="1100" i="1" dirty="0" err="1">
                    <a:solidFill>
                      <a:srgbClr val="0070C0"/>
                    </a:solidFill>
                  </a:rPr>
                  <a:t>Honoraria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or consultation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fees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E3BBB78A-E12C-45F7-69A4-543EFB336743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up 21">
              <a:extLst>
                <a:ext uri="{FF2B5EF4-FFF2-40B4-BE49-F238E27FC236}">
                  <a16:creationId xmlns:a16="http://schemas.microsoft.com/office/drawing/2014/main" id="{D2CDCBD8-CDEE-C678-4B59-9DDAF27B09B9}"/>
                </a:ext>
              </a:extLst>
            </p:cNvPr>
            <p:cNvGrpSpPr/>
            <p:nvPr/>
          </p:nvGrpSpPr>
          <p:grpSpPr>
            <a:xfrm>
              <a:off x="898628" y="5071745"/>
              <a:ext cx="10394744" cy="365125"/>
              <a:chOff x="1668779" y="3217433"/>
              <a:chExt cx="8606791" cy="423134"/>
            </a:xfrm>
          </p:grpSpPr>
          <p:sp>
            <p:nvSpPr>
              <p:cNvPr id="23" name="Dikdörtgen 22">
                <a:extLst>
                  <a:ext uri="{FF2B5EF4-FFF2-40B4-BE49-F238E27FC236}">
                    <a16:creationId xmlns:a16="http://schemas.microsoft.com/office/drawing/2014/main" id="{FD589A36-2633-F819-3D68-61EEADF6F3D9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fr-CH" sz="1100" dirty="0" err="1">
                    <a:solidFill>
                      <a:schemeClr val="tx1"/>
                    </a:solidFill>
                  </a:rPr>
                  <a:t>Şirketin</a:t>
                </a:r>
                <a:r>
                  <a:rPr lang="fr-CH" sz="1100" dirty="0">
                    <a:solidFill>
                      <a:schemeClr val="tx1"/>
                    </a:solidFill>
                  </a:rPr>
                  <a:t> sponsor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olduğu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bir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büroya</a:t>
                </a:r>
                <a:r>
                  <a:rPr lang="fr-CH" sz="1100" dirty="0">
                    <a:solidFill>
                      <a:schemeClr val="tx1"/>
                    </a:solidFill>
                  </a:rPr>
                  <a:t> </a:t>
                </a:r>
                <a:r>
                  <a:rPr lang="fr-CH" sz="1100" dirty="0" err="1">
                    <a:solidFill>
                      <a:schemeClr val="tx1"/>
                    </a:solidFill>
                  </a:rPr>
                  <a:t>katılım</a:t>
                </a:r>
                <a:r>
                  <a:rPr lang="fr-CH" sz="11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>
                  <a:defRPr/>
                </a:pPr>
                <a:r>
                  <a:rPr lang="fr-CH" sz="1100" i="1" dirty="0">
                    <a:solidFill>
                      <a:srgbClr val="0070C0"/>
                    </a:solidFill>
                  </a:rPr>
                  <a:t>Participation in a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company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sponsored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 bureau: </a:t>
                </a:r>
              </a:p>
            </p:txBody>
          </p:sp>
          <p:sp>
            <p:nvSpPr>
              <p:cNvPr id="24" name="Dikdörtgen 23">
                <a:extLst>
                  <a:ext uri="{FF2B5EF4-FFF2-40B4-BE49-F238E27FC236}">
                    <a16:creationId xmlns:a16="http://schemas.microsoft.com/office/drawing/2014/main" id="{BCA1C691-9BA3-4712-F181-6B0B61D376AE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Grup 24">
              <a:extLst>
                <a:ext uri="{FF2B5EF4-FFF2-40B4-BE49-F238E27FC236}">
                  <a16:creationId xmlns:a16="http://schemas.microsoft.com/office/drawing/2014/main" id="{92878804-8966-4BCD-6C39-A3E86782E2FF}"/>
                </a:ext>
              </a:extLst>
            </p:cNvPr>
            <p:cNvGrpSpPr/>
            <p:nvPr/>
          </p:nvGrpSpPr>
          <p:grpSpPr>
            <a:xfrm>
              <a:off x="898628" y="5531485"/>
              <a:ext cx="10394744" cy="365125"/>
              <a:chOff x="1668779" y="3217433"/>
              <a:chExt cx="8606791" cy="423134"/>
            </a:xfrm>
          </p:grpSpPr>
          <p:sp>
            <p:nvSpPr>
              <p:cNvPr id="26" name="Dikdörtgen 25">
                <a:extLst>
                  <a:ext uri="{FF2B5EF4-FFF2-40B4-BE49-F238E27FC236}">
                    <a16:creationId xmlns:a16="http://schemas.microsoft.com/office/drawing/2014/main" id="{151CA39C-63ED-3CF2-49A5-A686FAC2235C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H" sz="1100" dirty="0" err="1">
                    <a:solidFill>
                      <a:schemeClr val="tx1"/>
                    </a:solidFill>
                  </a:rPr>
                  <a:t>Hissedar</a:t>
                </a:r>
                <a:r>
                  <a:rPr lang="fr-CH" sz="11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fr-CH" sz="1100" i="1" dirty="0">
                    <a:solidFill>
                      <a:srgbClr val="0070C0"/>
                    </a:solidFill>
                  </a:rPr>
                  <a:t>Stock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shareholder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  <p:sp>
            <p:nvSpPr>
              <p:cNvPr id="27" name="Dikdörtgen 26">
                <a:extLst>
                  <a:ext uri="{FF2B5EF4-FFF2-40B4-BE49-F238E27FC236}">
                    <a16:creationId xmlns:a16="http://schemas.microsoft.com/office/drawing/2014/main" id="{29820451-D068-89FE-8726-5341149F11A6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8" name="Grup 27">
              <a:extLst>
                <a:ext uri="{FF2B5EF4-FFF2-40B4-BE49-F238E27FC236}">
                  <a16:creationId xmlns:a16="http://schemas.microsoft.com/office/drawing/2014/main" id="{AFA28A1E-B4EB-CFB8-30C7-6C8665886188}"/>
                </a:ext>
              </a:extLst>
            </p:cNvPr>
            <p:cNvGrpSpPr/>
            <p:nvPr/>
          </p:nvGrpSpPr>
          <p:grpSpPr>
            <a:xfrm>
              <a:off x="898628" y="5991225"/>
              <a:ext cx="10394744" cy="365125"/>
              <a:chOff x="1668779" y="3217433"/>
              <a:chExt cx="8606791" cy="423134"/>
            </a:xfrm>
          </p:grpSpPr>
          <p:sp>
            <p:nvSpPr>
              <p:cNvPr id="29" name="Dikdörtgen 28">
                <a:extLst>
                  <a:ext uri="{FF2B5EF4-FFF2-40B4-BE49-F238E27FC236}">
                    <a16:creationId xmlns:a16="http://schemas.microsoft.com/office/drawing/2014/main" id="{197E1E95-B874-86B9-115C-F59743F7AFF6}"/>
                  </a:ext>
                </a:extLst>
              </p:cNvPr>
              <p:cNvSpPr/>
              <p:nvPr/>
            </p:nvSpPr>
            <p:spPr>
              <a:xfrm>
                <a:off x="166877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H" sz="1100" dirty="0" err="1">
                    <a:solidFill>
                      <a:schemeClr val="tx1"/>
                    </a:solidFill>
                  </a:rPr>
                  <a:t>Hissedar</a:t>
                </a:r>
                <a:r>
                  <a:rPr lang="fr-CH" sz="11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fr-CH" sz="1100" i="1" dirty="0">
                    <a:solidFill>
                      <a:srgbClr val="0070C0"/>
                    </a:solidFill>
                  </a:rPr>
                  <a:t>Stock </a:t>
                </a:r>
                <a:r>
                  <a:rPr lang="fr-CH" sz="1100" i="1" dirty="0" err="1">
                    <a:solidFill>
                      <a:srgbClr val="0070C0"/>
                    </a:solidFill>
                  </a:rPr>
                  <a:t>shareholder</a:t>
                </a:r>
                <a:r>
                  <a:rPr lang="fr-CH" sz="1100" i="1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  <p:sp>
            <p:nvSpPr>
              <p:cNvPr id="30" name="Dikdörtgen 29">
                <a:extLst>
                  <a:ext uri="{FF2B5EF4-FFF2-40B4-BE49-F238E27FC236}">
                    <a16:creationId xmlns:a16="http://schemas.microsoft.com/office/drawing/2014/main" id="{F54C258D-A320-AC31-24B3-FCD6EEA3F284}"/>
                  </a:ext>
                </a:extLst>
              </p:cNvPr>
              <p:cNvSpPr/>
              <p:nvPr/>
            </p:nvSpPr>
            <p:spPr>
              <a:xfrm>
                <a:off x="6031229" y="3217433"/>
                <a:ext cx="4244341" cy="423134"/>
              </a:xfrm>
              <a:prstGeom prst="rect">
                <a:avLst/>
              </a:prstGeom>
              <a:solidFill>
                <a:srgbClr val="FCFAF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fr-CH" sz="11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629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0CA2A00-D8D2-2AA8-3FE6-7EF38A94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TÜRK TORAKS DERNEĞİ 29. YILLIK KONGRESİ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A73650D-4227-19C0-AE74-FD79C4E6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3</a:t>
            </a:fld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A50945D-13B0-64BB-7B3F-32369DEE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54B2701-BD78-C388-B0E2-52824BBA08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/>
              <a:t>Giriş-Amaç</a:t>
            </a:r>
          </a:p>
        </p:txBody>
      </p:sp>
    </p:spTree>
    <p:extLst>
      <p:ext uri="{BB962C8B-B14F-4D97-AF65-F5344CB8AC3E}">
        <p14:creationId xmlns:p14="http://schemas.microsoft.com/office/powerpoint/2010/main" val="88487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FE90-873B-3E40-A871-96B9DEB3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C905D1C-C633-5DE5-22F7-15AE1146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TÜRK TORAKS DERNEĞİ 29. YILLIK KONGRESİ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D0536B9-5E45-9D28-11A2-81A10874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4</a:t>
            </a:fld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953D23-F4C3-9760-9350-EFC437D9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0A4E81A-51E9-CA2A-7873-991252EAA45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/>
              <a:t>Materyal ve </a:t>
            </a:r>
            <a:r>
              <a:rPr lang="tr-TR" sz="2600" b="1" dirty="0" err="1"/>
              <a:t>Metod</a:t>
            </a:r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283559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7A27F-EE21-7F8B-81D1-4B09F130E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E596A9ED-BAA3-5CCA-3F94-CB3B5BA0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TÜRK TORAKS DERNEĞİ 29. YILLIK KONGRESİ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EA05003-5891-C44E-64CF-E9CA0772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5</a:t>
            </a:fld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F9A2A4-E9B8-8387-DDF8-9985885AB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C868C4D-A441-199E-F43F-C0E657561E7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/>
              <a:t>Bulgular</a:t>
            </a:r>
          </a:p>
        </p:txBody>
      </p:sp>
    </p:spTree>
    <p:extLst>
      <p:ext uri="{BB962C8B-B14F-4D97-AF65-F5344CB8AC3E}">
        <p14:creationId xmlns:p14="http://schemas.microsoft.com/office/powerpoint/2010/main" val="150954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E3ED1-93C4-C827-E91F-C5E76D7B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EB9CAF5-8AA5-9389-8550-62AE42B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TÜRK TORAKS DERNEĞİ 29. YILLIK KONGRESİ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151156C-71CF-84DC-AE61-A9A79E92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1C35-9CE9-400F-9AB3-0F75B8576598}" type="slidenum">
              <a:rPr lang="tr-TR" smtClean="0"/>
              <a:t>6</a:t>
            </a:fld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FC28BF-B94A-D36C-D0C8-0092BDC4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9E5F151-7BC1-359C-F83A-BE214B3AE1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/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4176082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249</Words>
  <Application>Microsoft Office PowerPoint</Application>
  <PresentationFormat>Geniş ekran</PresentationFormat>
  <Paragraphs>38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1_Office Teması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Tuna Turhan (K2 Conference &amp; Event Management Co.)</dc:creator>
  <cp:lastModifiedBy>Tuna Turhan</cp:lastModifiedBy>
  <cp:revision>17</cp:revision>
  <dcterms:created xsi:type="dcterms:W3CDTF">2025-08-07T16:53:05Z</dcterms:created>
  <dcterms:modified xsi:type="dcterms:W3CDTF">2025-12-19T09:34:40Z</dcterms:modified>
</cp:coreProperties>
</file>