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771"/>
    <p:restoredTop sz="92400"/>
  </p:normalViewPr>
  <p:slideViewPr>
    <p:cSldViewPr snapToGrid="0">
      <p:cViewPr varScale="1">
        <p:scale>
          <a:sx n="105" d="100"/>
          <a:sy n="105" d="100"/>
        </p:scale>
        <p:origin x="13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D970FA-9191-0351-85BD-9BE95DCD7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F9DB7DD-3749-A2AE-2DFC-E25F82F0C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5C22564-58A1-B33F-38FF-A7449E223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ADBE69-3AAC-7B02-5E67-7FF6FF779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E8A50C9-663D-846C-C684-B72AB96E6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709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4C8C4F-76D8-A2F6-2E9C-4DBE1E961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D267AF-A431-6922-AA6C-DAA7BD07B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B5353B1-B1C8-93BA-77DE-30ED89271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085109E-65BF-35D6-375F-ACB314D43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27799D-ED03-405D-C334-F456A052E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30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EA921DE0-EF33-6C5C-1CA5-FF4CEA6833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E9AE3C4-4426-BEC1-8818-357C73AABF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FFEC5C-3723-BC6F-E746-C27E1247C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04427E-2AA9-CB1A-0F04-90D787BE4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36B7EE-EEA0-8DA4-9309-B2ECAE1D2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9481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2E72A6-8150-6FCC-19A5-70E7BA71D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575628-A184-9781-169E-110889DAF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5EF7823-74F4-4A35-6CD1-85E51B51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2ADEDE-0FA7-142E-32BB-839BF5820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7523FD2-B7F1-2DBC-73A7-600E4EE70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792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93B90C-6C23-F963-8588-66F3F3B4D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75D7403-767F-79FF-D84D-50537DA29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CF71CB9-1FC5-F18A-26E3-EBA5A8DE3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56BB102-0D48-245B-A0AF-B87858E31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281EDB3-7BBB-185D-CC94-74FE7BD52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818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F2984D-A81C-3E17-DA52-165638CE6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29030B-9349-411B-48D6-675B6E1D16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40DE366-40FA-E93B-1E20-D91B64A84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C0A28E1-9C7A-164D-DC34-C357F88AC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C6FE45A-34E4-104A-F416-29151E718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EC3F999-17F6-E4FA-4E48-1F5160174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0818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15D821-F7D3-A162-7A4F-4A01A7078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9B03129-F8E8-9C2E-9BB1-7436F6BAC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8F04039-9663-F7CA-EF29-FAD02363B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F0DEEB1-13AF-85AB-E9D6-511FCCD04F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60B1B65-DE06-84B9-8AA2-F3A4194249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EBB3F6F-9659-6A7C-EF3F-19749A07C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92BB712-8229-397F-7F54-BEE79051F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38B06E5-981F-2763-A047-6AF831F41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15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CAEA22-22C2-F293-E844-F01D6295C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3FBEAF7-B970-BB59-FE4A-8241A7A3B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952DEF7-F1C7-74A9-539E-91B6AF89F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2119F72-C2F7-A501-C014-FB261C4A1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71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D93FCD8-4815-806A-5952-2EAAEC6A5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9FA163B-8F02-1224-417B-00610323F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6C18F13-6B16-C914-D5F4-1E0470618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84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AC2065-AFB0-D931-042E-844BAF6C4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D2E681-F8EA-1EDF-1FC0-542FAF677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B001053-A92B-DCFA-B0C6-113C10B7A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C2A363-04C2-D464-BEE1-D9D5455F0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9F0E0EA-E613-ABD2-CE78-5B15E9F1F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0E96D58-7D8E-4BB8-C35A-12A1A1E15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9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36968E-C272-21E7-11EA-2ED1FBCB8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E581C57-F115-2EAC-5394-946ACC2C54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558A83A-E734-EAEC-CF21-0AA20B2CC7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6B5E090-53B2-8C6F-5601-84910F8AE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044A8DC-390E-A721-72E9-450C94F24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873C8E-FA42-A391-890C-4436A155A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32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2C4BC07-5033-5E15-3422-2147BF884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24AE4E0-D315-65A7-96A7-FC0DDB0F6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1DD752-FAD0-57BC-4269-EB07959091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0CADB-6608-4C39-957F-1C4BAF9B631A}" type="datetimeFigureOut">
              <a:rPr lang="tr-TR" smtClean="0"/>
              <a:t>14.10.2025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DD271D-F2E4-BE07-10BB-81098EF49B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3785D9-BD93-7CA7-7F99-372158AD8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85DA8-72D3-46E5-9028-233C4A0D79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872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7C312306-3360-4671-A18F-A6037EBDBB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7253"/>
          </a:xfrm>
          <a:prstGeom prst="rect">
            <a:avLst/>
          </a:prstGeom>
        </p:spPr>
      </p:pic>
      <p:sp>
        <p:nvSpPr>
          <p:cNvPr id="6" name="Başlık 1">
            <a:extLst>
              <a:ext uri="{FF2B5EF4-FFF2-40B4-BE49-F238E27FC236}">
                <a16:creationId xmlns:a16="http://schemas.microsoft.com/office/drawing/2014/main" id="{BC0576AA-5D6B-39C6-6D8B-5A5FFB4EB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80651"/>
            <a:ext cx="9144000" cy="2387600"/>
          </a:xfrm>
        </p:spPr>
        <p:txBody>
          <a:bodyPr/>
          <a:lstStyle/>
          <a:p>
            <a:r>
              <a:rPr lang="tr-TR" dirty="0"/>
              <a:t>KONU</a:t>
            </a:r>
          </a:p>
        </p:txBody>
      </p:sp>
      <p:sp>
        <p:nvSpPr>
          <p:cNvPr id="7" name="Alt Başlık 2">
            <a:extLst>
              <a:ext uri="{FF2B5EF4-FFF2-40B4-BE49-F238E27FC236}">
                <a16:creationId xmlns:a16="http://schemas.microsoft.com/office/drawing/2014/main" id="{DBED2011-9F75-91E0-1DC8-2D2649B604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tr-TR" dirty="0"/>
              <a:t>KONUŞMACI</a:t>
            </a:r>
          </a:p>
        </p:txBody>
      </p:sp>
    </p:spTree>
    <p:extLst>
      <p:ext uri="{BB962C8B-B14F-4D97-AF65-F5344CB8AC3E}">
        <p14:creationId xmlns:p14="http://schemas.microsoft.com/office/powerpoint/2010/main" val="1651630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F3B7CA5A-6BAC-4142-A789-EC0FE1D86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954"/>
            <a:ext cx="12192000" cy="7029954"/>
          </a:xfrm>
          <a:prstGeom prst="rect">
            <a:avLst/>
          </a:prstGeom>
        </p:spPr>
      </p:pic>
      <p:sp>
        <p:nvSpPr>
          <p:cNvPr id="4" name="Subtitle 1">
            <a:extLst>
              <a:ext uri="{FF2B5EF4-FFF2-40B4-BE49-F238E27FC236}">
                <a16:creationId xmlns:a16="http://schemas.microsoft.com/office/drawing/2014/main" id="{22447CBC-43EA-E5C7-81E4-FDF5329509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4765" y="2155177"/>
            <a:ext cx="8229599" cy="4422232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marL="214313" indent="-214313" algn="l">
              <a:buFont typeface="Wingdings" panose="05000000000000000000" pitchFamily="2" charset="2"/>
              <a:buChar char="q"/>
            </a:pP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Bu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sunumla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ilgili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gerçek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veya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algılanan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,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doğrudan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veya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dolaylı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hiçbir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çıkar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çatışmam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yoktur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</a:rPr>
              <a:t>. </a:t>
            </a:r>
          </a:p>
          <a:p>
            <a:pPr algn="l"/>
            <a:r>
              <a:rPr lang="en-US" altLang="fr-FR" sz="1000" i="1" dirty="0">
                <a:solidFill>
                  <a:srgbClr val="FF0000"/>
                </a:solidFill>
                <a:latin typeface="Arial" panose="020B0604020202020204" pitchFamily="34" charset="0"/>
                <a:ea typeface="Arial Bold"/>
              </a:rPr>
              <a:t>   I have </a:t>
            </a:r>
            <a:r>
              <a:rPr lang="en-US" altLang="fr-FR" sz="1000" b="1" i="1" dirty="0">
                <a:solidFill>
                  <a:srgbClr val="FF0000"/>
                </a:solidFill>
                <a:latin typeface="Arial" panose="020B0604020202020204" pitchFamily="34" charset="0"/>
                <a:ea typeface="Arial Bold"/>
              </a:rPr>
              <a:t>no</a:t>
            </a:r>
            <a:r>
              <a:rPr lang="en-US" altLang="fr-FR" sz="1000" i="1" dirty="0">
                <a:solidFill>
                  <a:srgbClr val="FF0000"/>
                </a:solidFill>
                <a:latin typeface="Arial" panose="020B0604020202020204" pitchFamily="34" charset="0"/>
                <a:ea typeface="Arial Bold"/>
              </a:rPr>
              <a:t>, real or perceived, direct or indirect conflicts of interest that relate to this presentation.</a:t>
            </a:r>
          </a:p>
          <a:p>
            <a:pPr marL="214313" indent="-214313" algn="l">
              <a:buFont typeface="Wingdings" panose="05000000000000000000" pitchFamily="2" charset="2"/>
              <a:buChar char="q"/>
            </a:pP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Bu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sunumla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ilgili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olarak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aşağıdaki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gerçek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veya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algılanan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doğrudan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veya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dolaylı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çıkar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çatışmalarına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</a:t>
            </a:r>
            <a:r>
              <a:rPr lang="en-US" altLang="fr-FR" sz="1000" dirty="0" err="1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sahibim</a:t>
            </a:r>
            <a:r>
              <a:rPr lang="en-US" altLang="fr-FR" sz="1000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US" altLang="fr-FR" sz="1000" i="1" dirty="0">
                <a:solidFill>
                  <a:srgbClr val="005291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  </a:t>
            </a:r>
            <a:r>
              <a:rPr lang="en-US" altLang="fr-FR" sz="1000" i="1" dirty="0">
                <a:solidFill>
                  <a:srgbClr val="FF0000"/>
                </a:solidFill>
                <a:latin typeface="Arial" panose="020B0604020202020204" pitchFamily="34" charset="0"/>
                <a:ea typeface="Arial Bold"/>
                <a:cs typeface="Arial" panose="020B0604020202020204" pitchFamily="34" charset="0"/>
              </a:rPr>
              <a:t>I have the following, real or perceived direct or indirect conflicts of interest that relate to this presentation:</a:t>
            </a:r>
          </a:p>
          <a:p>
            <a:pPr marL="214313" indent="-214313" algn="l">
              <a:buFont typeface="Wingdings" panose="05000000000000000000" pitchFamily="2" charset="2"/>
              <a:buChar char="q"/>
            </a:pPr>
            <a:endParaRPr lang="fr-CH" altLang="fr-FR" sz="135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94C6AFE-78A0-4F82-55DE-0638F141BD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520197"/>
              </p:ext>
            </p:extLst>
          </p:nvPr>
        </p:nvGraphicFramePr>
        <p:xfrm>
          <a:off x="2114765" y="3276673"/>
          <a:ext cx="7456544" cy="3300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15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5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6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baseline="0" dirty="0" err="1"/>
                        <a:t>Üyelik</a:t>
                      </a:r>
                      <a:r>
                        <a:rPr lang="fr-CH" sz="800" baseline="0" dirty="0"/>
                        <a:t>/ mali </a:t>
                      </a:r>
                      <a:r>
                        <a:rPr lang="fr-CH" sz="800" baseline="0" dirty="0" err="1"/>
                        <a:t>çıkar</a:t>
                      </a:r>
                      <a:endParaRPr lang="fr-CH" sz="8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Affiliation / </a:t>
                      </a:r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financial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H" sz="800" i="1" baseline="0" dirty="0" err="1">
                          <a:solidFill>
                            <a:srgbClr val="FF0000"/>
                          </a:solidFill>
                        </a:rPr>
                        <a:t>interest</a:t>
                      </a:r>
                      <a:endParaRPr lang="fr-CH" sz="800" i="1" baseline="0" dirty="0">
                        <a:solidFill>
                          <a:srgbClr val="FF0000"/>
                        </a:solidFill>
                      </a:endParaRPr>
                    </a:p>
                    <a:p>
                      <a:endParaRPr lang="fr-CH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1100" dirty="0" err="1"/>
                        <a:t>Çıkarın</a:t>
                      </a:r>
                      <a:r>
                        <a:rPr lang="fr-CH" sz="1100" dirty="0"/>
                        <a:t> </a:t>
                      </a:r>
                      <a:r>
                        <a:rPr lang="fr-CH" sz="1100" dirty="0" err="1"/>
                        <a:t>özelliği</a:t>
                      </a:r>
                      <a:r>
                        <a:rPr lang="fr-CH" sz="1100" dirty="0"/>
                        <a:t>/ </a:t>
                      </a:r>
                      <a:r>
                        <a:rPr lang="fr-CH" sz="1100" dirty="0" err="1"/>
                        <a:t>ticari</a:t>
                      </a:r>
                      <a:r>
                        <a:rPr lang="fr-CH" sz="1100" dirty="0"/>
                        <a:t> </a:t>
                      </a:r>
                      <a:r>
                        <a:rPr lang="fr-CH" sz="1100" dirty="0" err="1"/>
                        <a:t>şirket</a:t>
                      </a:r>
                      <a:r>
                        <a:rPr lang="fr-CH" sz="1100" dirty="0"/>
                        <a:t> </a:t>
                      </a:r>
                      <a:r>
                        <a:rPr lang="fr-CH" sz="1100" dirty="0" err="1"/>
                        <a:t>adı</a:t>
                      </a:r>
                      <a:endParaRPr lang="fr-CH" sz="1100" dirty="0"/>
                    </a:p>
                    <a:p>
                      <a:r>
                        <a:rPr lang="fr-CH" sz="1100" i="1" dirty="0">
                          <a:solidFill>
                            <a:srgbClr val="FF0000"/>
                          </a:solidFill>
                        </a:rPr>
                        <a:t>Nature</a:t>
                      </a:r>
                      <a:r>
                        <a:rPr lang="fr-CH" sz="1100" i="1" baseline="0" dirty="0">
                          <a:solidFill>
                            <a:srgbClr val="FF0000"/>
                          </a:solidFill>
                        </a:rPr>
                        <a:t> of </a:t>
                      </a:r>
                      <a:r>
                        <a:rPr lang="fr-CH" sz="1100" i="1" baseline="0" dirty="0" err="1">
                          <a:solidFill>
                            <a:srgbClr val="FF0000"/>
                          </a:solidFill>
                        </a:rPr>
                        <a:t>conflict</a:t>
                      </a:r>
                      <a:r>
                        <a:rPr lang="fr-CH" sz="1100" i="1" baseline="0" dirty="0">
                          <a:solidFill>
                            <a:srgbClr val="FF0000"/>
                          </a:solidFill>
                        </a:rPr>
                        <a:t> / c</a:t>
                      </a:r>
                      <a:r>
                        <a:rPr lang="fr-CH" sz="1100" i="1" dirty="0">
                          <a:solidFill>
                            <a:srgbClr val="FF0000"/>
                          </a:solidFill>
                        </a:rPr>
                        <a:t>ommercial </a:t>
                      </a:r>
                      <a:r>
                        <a:rPr lang="fr-CH" sz="1100" i="1" dirty="0" err="1">
                          <a:solidFill>
                            <a:srgbClr val="FF0000"/>
                          </a:solidFill>
                        </a:rPr>
                        <a:t>company</a:t>
                      </a:r>
                      <a:r>
                        <a:rPr lang="fr-CH" sz="1100" i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H" sz="1100" i="1" dirty="0" err="1">
                          <a:solidFill>
                            <a:srgbClr val="FF0000"/>
                          </a:solidFill>
                        </a:rPr>
                        <a:t>name</a:t>
                      </a:r>
                      <a:endParaRPr lang="fr-CH" sz="1100" i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7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dirty="0" err="1"/>
                        <a:t>Tütün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endüstrisi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ve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tütün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kurumsal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iştiraki</a:t>
                      </a:r>
                      <a:r>
                        <a:rPr lang="fr-CH" sz="800" dirty="0"/>
                        <a:t> ile </a:t>
                      </a:r>
                      <a:r>
                        <a:rPr lang="fr-CH" sz="800" dirty="0" err="1"/>
                        <a:t>ilgili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çıkar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çatışması</a:t>
                      </a:r>
                      <a:r>
                        <a:rPr lang="fr-CH" sz="800" dirty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Tobacco-</a:t>
                      </a:r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industry</a:t>
                      </a:r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 and </a:t>
                      </a:r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tobacco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H" sz="800" i="1" baseline="0" dirty="0" err="1">
                          <a:solidFill>
                            <a:srgbClr val="FF0000"/>
                          </a:solidFill>
                        </a:rPr>
                        <a:t>corporate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H" sz="800" i="1" baseline="0" dirty="0" err="1">
                          <a:solidFill>
                            <a:srgbClr val="FF0000"/>
                          </a:solidFill>
                        </a:rPr>
                        <a:t>affiliate</a:t>
                      </a:r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related</a:t>
                      </a:r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conflict</a:t>
                      </a:r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 of </a:t>
                      </a:r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interest</a:t>
                      </a:r>
                      <a:endParaRPr lang="fr-CH" sz="800" i="1" dirty="0">
                        <a:solidFill>
                          <a:srgbClr val="FF0000"/>
                        </a:solidFill>
                      </a:endParaRPr>
                    </a:p>
                    <a:p>
                      <a:endParaRPr lang="fr-CH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dirty="0" err="1"/>
                        <a:t>Hibeler</a:t>
                      </a:r>
                      <a:r>
                        <a:rPr lang="fr-CH" sz="800" dirty="0"/>
                        <a:t>/</a:t>
                      </a:r>
                      <a:r>
                        <a:rPr lang="fr-CH" sz="800" dirty="0" err="1"/>
                        <a:t>araştırma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desteği</a:t>
                      </a:r>
                      <a:r>
                        <a:rPr lang="fr-CH" sz="800" dirty="0"/>
                        <a:t> (</a:t>
                      </a:r>
                      <a:r>
                        <a:rPr lang="fr-CH" sz="800" dirty="0" err="1"/>
                        <a:t>kendime</a:t>
                      </a:r>
                      <a:r>
                        <a:rPr lang="fr-CH" sz="800" dirty="0"/>
                        <a:t>, </a:t>
                      </a:r>
                      <a:r>
                        <a:rPr lang="fr-CH" sz="800" dirty="0" err="1"/>
                        <a:t>kurumuma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veya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departmanıma</a:t>
                      </a:r>
                      <a:r>
                        <a:rPr lang="fr-CH" sz="800" dirty="0"/>
                        <a:t>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Grants/</a:t>
                      </a:r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research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support (to </a:t>
                      </a:r>
                      <a:r>
                        <a:rPr lang="fr-CH" sz="800" i="1" baseline="0" dirty="0" err="1">
                          <a:solidFill>
                            <a:srgbClr val="FF0000"/>
                          </a:solidFill>
                        </a:rPr>
                        <a:t>myself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fr-CH" sz="800" i="1" baseline="0" dirty="0" err="1">
                          <a:solidFill>
                            <a:srgbClr val="FF0000"/>
                          </a:solidFill>
                        </a:rPr>
                        <a:t>my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institution or </a:t>
                      </a:r>
                      <a:r>
                        <a:rPr lang="fr-CH" sz="800" i="1" baseline="0" dirty="0" err="1">
                          <a:solidFill>
                            <a:srgbClr val="FF0000"/>
                          </a:solidFill>
                        </a:rPr>
                        <a:t>department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):</a:t>
                      </a:r>
                    </a:p>
                    <a:p>
                      <a:endParaRPr lang="fr-CH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dirty="0" err="1"/>
                        <a:t>Honorarium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veya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konsültasyon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ücretleri</a:t>
                      </a:r>
                      <a:endParaRPr lang="fr-CH" sz="8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Honoraria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or consultation </a:t>
                      </a:r>
                      <a:r>
                        <a:rPr lang="fr-CH" sz="800" i="1" baseline="0" dirty="0" err="1">
                          <a:solidFill>
                            <a:srgbClr val="FF0000"/>
                          </a:solidFill>
                        </a:rPr>
                        <a:t>fees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:</a:t>
                      </a:r>
                    </a:p>
                    <a:p>
                      <a:endParaRPr lang="fr-CH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0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i="0" baseline="0" dirty="0" err="1">
                          <a:solidFill>
                            <a:schemeClr val="tx1"/>
                          </a:solidFill>
                        </a:rPr>
                        <a:t>Şirketin</a:t>
                      </a:r>
                      <a:r>
                        <a:rPr lang="fr-CH" sz="800" i="0" baseline="0" dirty="0">
                          <a:solidFill>
                            <a:schemeClr val="tx1"/>
                          </a:solidFill>
                        </a:rPr>
                        <a:t> sponsor </a:t>
                      </a:r>
                      <a:r>
                        <a:rPr lang="fr-CH" sz="800" i="0" baseline="0" dirty="0" err="1">
                          <a:solidFill>
                            <a:schemeClr val="tx1"/>
                          </a:solidFill>
                        </a:rPr>
                        <a:t>olduğu</a:t>
                      </a:r>
                      <a:r>
                        <a:rPr lang="fr-CH" sz="800" i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CH" sz="800" i="0" baseline="0" dirty="0" err="1">
                          <a:solidFill>
                            <a:schemeClr val="tx1"/>
                          </a:solidFill>
                        </a:rPr>
                        <a:t>bir</a:t>
                      </a:r>
                      <a:r>
                        <a:rPr lang="fr-CH" sz="800" i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CH" sz="800" i="0" baseline="0" dirty="0" err="1">
                          <a:solidFill>
                            <a:schemeClr val="tx1"/>
                          </a:solidFill>
                        </a:rPr>
                        <a:t>büroya</a:t>
                      </a:r>
                      <a:r>
                        <a:rPr lang="fr-CH" sz="800" i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CH" sz="800" i="0" baseline="0" dirty="0" err="1">
                          <a:solidFill>
                            <a:schemeClr val="tx1"/>
                          </a:solidFill>
                        </a:rPr>
                        <a:t>katılım</a:t>
                      </a:r>
                      <a:r>
                        <a:rPr lang="fr-CH" sz="800" i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Participation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in a </a:t>
                      </a:r>
                      <a:r>
                        <a:rPr lang="fr-CH" sz="800" i="1" baseline="0" dirty="0" err="1">
                          <a:solidFill>
                            <a:srgbClr val="FF0000"/>
                          </a:solidFill>
                        </a:rPr>
                        <a:t>company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H" sz="800" i="1" baseline="0" dirty="0" err="1">
                          <a:solidFill>
                            <a:srgbClr val="FF0000"/>
                          </a:solidFill>
                        </a:rPr>
                        <a:t>sponsored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bureau: </a:t>
                      </a:r>
                    </a:p>
                    <a:p>
                      <a:endParaRPr lang="fr-CH" sz="800" i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348">
                <a:tc>
                  <a:txBody>
                    <a:bodyPr/>
                    <a:lstStyle/>
                    <a:p>
                      <a:r>
                        <a:rPr lang="fr-CH" sz="800" dirty="0" err="1"/>
                        <a:t>Hissedar</a:t>
                      </a:r>
                      <a:r>
                        <a:rPr lang="fr-CH" sz="800" dirty="0"/>
                        <a:t>:</a:t>
                      </a:r>
                    </a:p>
                    <a:p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Stock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H" sz="800" i="1" baseline="0" dirty="0" err="1">
                          <a:solidFill>
                            <a:srgbClr val="FF0000"/>
                          </a:solidFill>
                        </a:rPr>
                        <a:t>shareholder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:</a:t>
                      </a:r>
                      <a:endParaRPr lang="fr-CH" sz="800" i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5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dirty="0" err="1"/>
                        <a:t>Eş</a:t>
                      </a:r>
                      <a:r>
                        <a:rPr lang="fr-CH" sz="800" dirty="0"/>
                        <a:t>/</a:t>
                      </a:r>
                      <a:r>
                        <a:rPr lang="fr-CH" sz="800" dirty="0" err="1"/>
                        <a:t>partner-çıkar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çatışması</a:t>
                      </a:r>
                      <a:r>
                        <a:rPr lang="fr-CH" sz="800" dirty="0"/>
                        <a:t> (</a:t>
                      </a:r>
                      <a:r>
                        <a:rPr lang="fr-CH" sz="800" dirty="0" err="1"/>
                        <a:t>yukarıdaki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gibi</a:t>
                      </a:r>
                      <a:r>
                        <a:rPr lang="fr-CH" sz="800" dirty="0"/>
                        <a:t>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H" sz="800" dirty="0" err="1">
                          <a:solidFill>
                            <a:srgbClr val="FF0000"/>
                          </a:solidFill>
                        </a:rPr>
                        <a:t>Spouse</a:t>
                      </a:r>
                      <a:r>
                        <a:rPr lang="fr-CH" sz="800" dirty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fr-CH" sz="800" dirty="0" err="1">
                          <a:solidFill>
                            <a:srgbClr val="FF0000"/>
                          </a:solidFill>
                        </a:rPr>
                        <a:t>partner</a:t>
                      </a:r>
                      <a:r>
                        <a:rPr lang="fr-CH" sz="800" dirty="0">
                          <a:solidFill>
                            <a:srgbClr val="FF0000"/>
                          </a:solidFill>
                        </a:rPr>
                        <a:t> – </a:t>
                      </a:r>
                      <a:r>
                        <a:rPr lang="fr-CH" sz="800" dirty="0" err="1">
                          <a:solidFill>
                            <a:srgbClr val="FF0000"/>
                          </a:solidFill>
                        </a:rPr>
                        <a:t>conflict</a:t>
                      </a:r>
                      <a:r>
                        <a:rPr lang="fr-CH" sz="800" dirty="0">
                          <a:solidFill>
                            <a:srgbClr val="FF0000"/>
                          </a:solidFill>
                        </a:rPr>
                        <a:t> of</a:t>
                      </a:r>
                      <a:r>
                        <a:rPr lang="fr-CH" sz="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H" sz="800" baseline="0" dirty="0" err="1">
                          <a:solidFill>
                            <a:srgbClr val="FF0000"/>
                          </a:solidFill>
                        </a:rPr>
                        <a:t>interest</a:t>
                      </a:r>
                      <a:r>
                        <a:rPr lang="fr-CH" sz="800" baseline="0" dirty="0">
                          <a:solidFill>
                            <a:srgbClr val="FF0000"/>
                          </a:solidFill>
                        </a:rPr>
                        <a:t> (as </a:t>
                      </a:r>
                      <a:r>
                        <a:rPr lang="fr-CH" sz="800" baseline="0" dirty="0" err="1">
                          <a:solidFill>
                            <a:srgbClr val="FF0000"/>
                          </a:solidFill>
                        </a:rPr>
                        <a:t>above</a:t>
                      </a:r>
                      <a:r>
                        <a:rPr lang="fr-CH" sz="800" baseline="0" dirty="0">
                          <a:solidFill>
                            <a:srgbClr val="FF0000"/>
                          </a:solidFill>
                        </a:rPr>
                        <a:t>)</a:t>
                      </a:r>
                      <a:r>
                        <a:rPr lang="fr-CH" sz="800" dirty="0">
                          <a:solidFill>
                            <a:srgbClr val="FF0000"/>
                          </a:solidFill>
                        </a:rPr>
                        <a:t>:</a:t>
                      </a:r>
                    </a:p>
                    <a:p>
                      <a:endParaRPr lang="fr-CH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348">
                <a:tc>
                  <a:txBody>
                    <a:bodyPr/>
                    <a:lstStyle/>
                    <a:p>
                      <a:r>
                        <a:rPr lang="fr-CH" sz="800" dirty="0" err="1"/>
                        <a:t>Diğer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destek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ve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diğer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olası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çıkar</a:t>
                      </a:r>
                      <a:r>
                        <a:rPr lang="fr-CH" sz="800" dirty="0"/>
                        <a:t> </a:t>
                      </a:r>
                      <a:r>
                        <a:rPr lang="fr-CH" sz="800" dirty="0" err="1"/>
                        <a:t>çatışmaları</a:t>
                      </a:r>
                      <a:r>
                        <a:rPr lang="fr-CH" sz="800" dirty="0"/>
                        <a:t>:</a:t>
                      </a:r>
                    </a:p>
                    <a:p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Other</a:t>
                      </a:r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 support or </a:t>
                      </a:r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other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H" sz="800" i="1" baseline="0" dirty="0" err="1">
                          <a:solidFill>
                            <a:srgbClr val="FF0000"/>
                          </a:solidFill>
                        </a:rPr>
                        <a:t>potential</a:t>
                      </a:r>
                      <a:r>
                        <a:rPr lang="fr-CH" sz="800" i="1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conflict</a:t>
                      </a:r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 of </a:t>
                      </a:r>
                      <a:r>
                        <a:rPr lang="fr-CH" sz="800" i="1" dirty="0" err="1">
                          <a:solidFill>
                            <a:srgbClr val="FF0000"/>
                          </a:solidFill>
                        </a:rPr>
                        <a:t>interest</a:t>
                      </a:r>
                      <a:r>
                        <a:rPr lang="fr-CH" sz="800" i="1" dirty="0">
                          <a:solidFill>
                            <a:srgbClr val="FF0000"/>
                          </a:solidFill>
                        </a:rPr>
                        <a:t>: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fr-CH" sz="11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121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>
            <a:extLst>
              <a:ext uri="{FF2B5EF4-FFF2-40B4-BE49-F238E27FC236}">
                <a16:creationId xmlns:a16="http://schemas.microsoft.com/office/drawing/2014/main" id="{72C042D3-33BB-5DCC-39DF-05318F026D5C}"/>
              </a:ext>
            </a:extLst>
          </p:cNvPr>
          <p:cNvSpPr txBox="1">
            <a:spLocks/>
          </p:cNvSpPr>
          <p:nvPr/>
        </p:nvSpPr>
        <p:spPr>
          <a:xfrm>
            <a:off x="838200" y="1489753"/>
            <a:ext cx="10432551" cy="12966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tr-TR" sz="4000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6CF16BBA-A1A9-4C89-9A48-CAD31A043E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627"/>
            <a:ext cx="12192000" cy="6897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367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>
            <a:extLst>
              <a:ext uri="{FF2B5EF4-FFF2-40B4-BE49-F238E27FC236}">
                <a16:creationId xmlns:a16="http://schemas.microsoft.com/office/drawing/2014/main" id="{72C042D3-33BB-5DCC-39DF-05318F026D5C}"/>
              </a:ext>
            </a:extLst>
          </p:cNvPr>
          <p:cNvSpPr txBox="1">
            <a:spLocks/>
          </p:cNvSpPr>
          <p:nvPr/>
        </p:nvSpPr>
        <p:spPr>
          <a:xfrm>
            <a:off x="838200" y="1489753"/>
            <a:ext cx="10432551" cy="12966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tr-TR" sz="4000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61C8685-7E8C-4AE3-ACC1-F0AD6D54A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7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33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202</Words>
  <Application>Microsoft Office PowerPoint</Application>
  <PresentationFormat>Geniş ekran</PresentationFormat>
  <Paragraphs>24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ＭＳ Ｐゴシック</vt:lpstr>
      <vt:lpstr>Arial</vt:lpstr>
      <vt:lpstr>Arial Bold</vt:lpstr>
      <vt:lpstr>Calibri</vt:lpstr>
      <vt:lpstr>Calibri Light</vt:lpstr>
      <vt:lpstr>Wingdings</vt:lpstr>
      <vt:lpstr>Office Teması</vt:lpstr>
      <vt:lpstr>KONU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BAŞLIK</dc:title>
  <dc:creator>Aslı RUŞEN</dc:creator>
  <cp:lastModifiedBy>Oğulcan Korkmaz</cp:lastModifiedBy>
  <cp:revision>7</cp:revision>
  <dcterms:created xsi:type="dcterms:W3CDTF">2024-03-13T07:53:50Z</dcterms:created>
  <dcterms:modified xsi:type="dcterms:W3CDTF">2025-10-13T21:06:59Z</dcterms:modified>
</cp:coreProperties>
</file>